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60" r:id="rId3"/>
    <p:sldId id="259" r:id="rId4"/>
    <p:sldId id="261" r:id="rId5"/>
    <p:sldId id="276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79" r:id="rId18"/>
    <p:sldId id="278" r:id="rId19"/>
    <p:sldId id="272" r:id="rId20"/>
    <p:sldId id="274" r:id="rId21"/>
    <p:sldId id="281" r:id="rId22"/>
    <p:sldId id="284" r:id="rId23"/>
    <p:sldId id="273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A349-0FA7-4780-8B07-76504BC34D0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0D40F-82FC-4AAA-8F7D-04A92DD8E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3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58C4D6-2225-4486-A39B-E9B2E1522C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10F7A9-48A0-4CB4-B371-8367BEEBED8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176EC8-5C6C-4C17-A9E0-5FBEDE7E6A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Психосоматика</a:t>
            </a:r>
            <a:r>
              <a:rPr lang="ru-RU" dirty="0" smtClean="0"/>
              <a:t> – как эмоции влияют на здоровье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8027382" cy="1740620"/>
          </a:xfrm>
        </p:spPr>
        <p:txBody>
          <a:bodyPr/>
          <a:lstStyle/>
          <a:p>
            <a:pPr algn="ctr"/>
            <a:r>
              <a:rPr lang="ru-RU" dirty="0" smtClean="0"/>
              <a:t>Софья Зеленкова – врач-психотерапевт, зам</a:t>
            </a:r>
            <a:r>
              <a:rPr lang="ru-RU" dirty="0" smtClean="0"/>
              <a:t>. главного </a:t>
            </a:r>
            <a:r>
              <a:rPr lang="ru-RU" dirty="0" smtClean="0"/>
              <a:t>врача </a:t>
            </a:r>
          </a:p>
          <a:p>
            <a:pPr algn="ctr"/>
            <a:r>
              <a:rPr lang="ru-RU" dirty="0" smtClean="0"/>
              <a:t>ООО «Байкальский Медицинский Легион», </a:t>
            </a:r>
            <a:r>
              <a:rPr lang="ru-RU" dirty="0" smtClean="0"/>
              <a:t>03.10.2015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-2944048"/>
            <a:ext cx="12241360" cy="9802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6526" y="6355688"/>
            <a:ext cx="564770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http://s019.radikal.ru/i608/1302/41/0dd100b33819.jpg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37" y="-261257"/>
            <a:ext cx="7598569" cy="1456267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rPr>
              <a:t>Биохимия эмоций</a:t>
            </a:r>
            <a:endParaRPr 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237" y="6400802"/>
            <a:ext cx="75985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Клиническая </a:t>
            </a:r>
            <a:r>
              <a:rPr lang="ru-RU" sz="1600" dirty="0" smtClean="0"/>
              <a:t>фармакология - под </a:t>
            </a:r>
            <a:r>
              <a:rPr lang="ru-RU" sz="1600" dirty="0"/>
              <a:t>ред. В.Г. </a:t>
            </a:r>
            <a:r>
              <a:rPr lang="ru-RU" sz="1600" dirty="0" err="1" smtClean="0"/>
              <a:t>Кукеса</a:t>
            </a:r>
            <a:r>
              <a:rPr lang="ru-RU" sz="1600" dirty="0" smtClean="0"/>
              <a:t> - </a:t>
            </a:r>
            <a:r>
              <a:rPr lang="ru-RU" sz="1600" dirty="0"/>
              <a:t> М.: ГЭОТАР-Медиа, 2009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67817"/>
              </p:ext>
            </p:extLst>
          </p:nvPr>
        </p:nvGraphicFramePr>
        <p:xfrm>
          <a:off x="367665" y="807720"/>
          <a:ext cx="8212456" cy="5550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8147"/>
                <a:gridCol w="6194309"/>
              </a:tblGrid>
              <a:tr h="336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Нейромедиатор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Роль и функции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134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Серотонин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Сон−бодрствование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мышление, настроение, память , аппетит, регуляция болевых импульсов, центральная терморегуляция, агрессивные и мотивационные реакции, либидо, сексуальное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поведение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активация скелетной мускулатуры, регенерация мозга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Норадреналин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Бдительное внимание, настройка на опасность, обучение, память, сон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134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Дофамин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Регуляция двигательной активности, поведенческие реакции, мыслительные функции, эмоциональные реакции, регуляция центра рвоты, продукция ряда гипофизарных гормонов (пролактин,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гормон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роста)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336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Гистамин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Контроль просыпания,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питуитринная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гормональная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секреция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Ацетилхолин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Возбуждающий медиатор, контроль психических и моторных функций, реакция пробуждения, обучение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336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ГАМК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Тормозной медиатор, регулятор возбуждения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336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Глутаминовая кислота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Возбуждающий медиатор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5237" y="-261257"/>
            <a:ext cx="7598569" cy="1456267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rPr>
              <a:t>Биохимия эмоций</a:t>
            </a:r>
            <a:endParaRPr 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30095"/>
              </p:ext>
            </p:extLst>
          </p:nvPr>
        </p:nvGraphicFramePr>
        <p:xfrm>
          <a:off x="367665" y="807721"/>
          <a:ext cx="8212455" cy="5794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2858"/>
                <a:gridCol w="5959597"/>
              </a:tblGrid>
              <a:tr h="336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Гормон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</a:rPr>
                        <a:t>Роль и функции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134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Адреналин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Катаболизм, распад жиров, питание сердца, усиление кровоснабжения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головного мозга, бодрствование, тревога, напряжение, противоаллергическое, противовоспалительное действие, повышение числа и функциональной активности тромбоцитов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Мелатонин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Регуляция сна и </a:t>
                      </a:r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бодрствования</a:t>
                      </a:r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депрессия, печаль (?)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134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Окситоцин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Привязанность, любовь, верность, сексуальное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возбуждение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сокращение матки, стимуляция лактации, усиление доверия, антагонизм гормонам стресса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336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Вазопрессин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Поиск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партнера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моногамность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отцовский инстинкт, кровоостанавливающий эффект, усиление свертывания крови, повышение АД,  увеличение воды в организме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Эндорфины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Защитная реакция на стресс, стресс-лимитирующая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система, снижение боли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0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344816" cy="737532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rPr>
              <a:t>Связь эмоций и гормонов</a:t>
            </a:r>
            <a:endParaRPr 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93012"/>
              </p:ext>
            </p:extLst>
          </p:nvPr>
        </p:nvGraphicFramePr>
        <p:xfrm>
          <a:off x="467544" y="692696"/>
          <a:ext cx="8164955" cy="58660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2436"/>
                <a:gridCol w="5552519"/>
              </a:tblGrid>
              <a:tr h="5228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Эмоция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Гормоны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Радость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Эндорфины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, серотонин, дофамин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Печаль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Мелатонин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Обида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Всё, что есть в страхе, злости,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возбуждении, печали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Нежность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Окситоцин, вазопрессин,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фенилэтиламин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Гнев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Норадреналин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Стыд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Адреналин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Отвращение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Ацетилхолин,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гистамин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Страх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Адреналин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  <a:tr h="5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Возбуждение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Эстрогены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андрогены,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</a:rPr>
                        <a:t>феромоны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7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77209"/>
              </p:ext>
            </p:extLst>
          </p:nvPr>
        </p:nvGraphicFramePr>
        <p:xfrm>
          <a:off x="262175" y="648405"/>
          <a:ext cx="8702314" cy="5666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128"/>
                <a:gridCol w="2901093"/>
                <a:gridCol w="2901093"/>
              </a:tblGrid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Базовая эмоция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Где живет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Ощущение в этой области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Радость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груди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Расширение, поднятие, раскрытие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Печаль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груди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Сжатие, уменьшение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Обида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груди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Уменьшение, сдавление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49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Нежность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груди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Приятное тепло, расширение, разлитие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Гнев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груди, из таза вверх через все тело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Распирание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расширение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652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Стыд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Диафрагма (между грудью и животом)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Жжение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Отвращение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Верх живота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Сжатие, переворачивание, выворачивание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Страх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Низ живота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Сжатие, сжимание, уменьшение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Возбуждение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Тазовая область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Приятное расширение, разлитие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116632"/>
            <a:ext cx="70198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По А. </a:t>
            </a:r>
            <a:r>
              <a:rPr lang="ru-RU" altLang="ru-RU" sz="28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Лоуэну</a:t>
            </a:r>
            <a:r>
              <a:rPr lang="ru-RU" alt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– 9 базовых эмоций</a:t>
            </a:r>
          </a:p>
        </p:txBody>
      </p:sp>
    </p:spTree>
    <p:extLst>
      <p:ext uri="{BB962C8B-B14F-4D97-AF65-F5344CB8AC3E}">
        <p14:creationId xmlns:p14="http://schemas.microsoft.com/office/powerpoint/2010/main" val="36023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</a:t>
            </a:r>
            <a:r>
              <a:rPr lang="ru-RU" dirty="0" smtClean="0"/>
              <a:t> – </a:t>
            </a:r>
            <a:r>
              <a:rPr lang="ru-RU" dirty="0" err="1" smtClean="0"/>
              <a:t>торонтская</a:t>
            </a:r>
            <a:r>
              <a:rPr lang="ru-RU" dirty="0" smtClean="0"/>
              <a:t> </a:t>
            </a:r>
            <a:r>
              <a:rPr lang="ru-RU" dirty="0" err="1" smtClean="0"/>
              <a:t>алекситимическая</a:t>
            </a:r>
            <a:r>
              <a:rPr lang="ru-RU" dirty="0" smtClean="0"/>
              <a:t> шкала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85191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Диагностика психосоматических расстройств</a:t>
            </a:r>
            <a:endParaRPr lang="ru-RU" alt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6" name="Рисунок 5" descr="Listovka_Sofya_av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2822924" cy="4005064"/>
          </a:xfrm>
          <a:prstGeom prst="rect">
            <a:avLst/>
          </a:prstGeom>
        </p:spPr>
      </p:pic>
      <p:pic>
        <p:nvPicPr>
          <p:cNvPr id="7" name="Рисунок 6" descr="oborot_listov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5580112" cy="366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mo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7947"/>
            <a:ext cx="7467600" cy="4470469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простой тест</a:t>
            </a:r>
            <a:endParaRPr kumimoji="0" lang="ru-RU" sz="41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Очень простой тест</a:t>
            </a:r>
            <a:endParaRPr lang="ru-RU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7" name="Содержимое 6" descr="kak-perestat-stradat-rasstavshis-s-chelovekom_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7128792" cy="5188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Освоение и закрепление новых навыков</a:t>
            </a:r>
          </a:p>
          <a:p>
            <a:r>
              <a:rPr lang="ru-RU" dirty="0" smtClean="0"/>
              <a:t>Самообучение</a:t>
            </a:r>
          </a:p>
          <a:p>
            <a:r>
              <a:rPr lang="ru-RU" dirty="0" smtClean="0"/>
              <a:t>Самоанализ</a:t>
            </a:r>
          </a:p>
          <a:p>
            <a:r>
              <a:rPr lang="ru-RU" dirty="0" err="1" smtClean="0"/>
              <a:t>Саморегуляция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779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Основной смысл психотерапии</a:t>
            </a:r>
            <a:endParaRPr 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Индивидуальная </a:t>
            </a:r>
          </a:p>
          <a:p>
            <a:pPr>
              <a:buNone/>
            </a:pPr>
            <a:r>
              <a:rPr lang="ru-RU" dirty="0" smtClean="0"/>
              <a:t>А) консультирование (</a:t>
            </a:r>
            <a:r>
              <a:rPr lang="ru-RU" dirty="0" smtClean="0"/>
              <a:t>1−5 </a:t>
            </a:r>
            <a:r>
              <a:rPr lang="ru-RU" dirty="0" smtClean="0"/>
              <a:t>встреч)</a:t>
            </a:r>
          </a:p>
          <a:p>
            <a:pPr>
              <a:buNone/>
            </a:pPr>
            <a:r>
              <a:rPr lang="ru-RU" dirty="0" smtClean="0"/>
              <a:t>Б) психотерапия (6 мес. 1 р./</a:t>
            </a:r>
            <a:r>
              <a:rPr lang="ru-RU" dirty="0" err="1" smtClean="0"/>
              <a:t>нед</a:t>
            </a:r>
            <a:r>
              <a:rPr lang="ru-RU" dirty="0" smtClean="0"/>
              <a:t>. и </a:t>
            </a:r>
            <a:r>
              <a:rPr lang="ru-RU" dirty="0" smtClean="0"/>
              <a:t>&gt;)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Групповая</a:t>
            </a:r>
          </a:p>
          <a:p>
            <a:pPr>
              <a:buNone/>
            </a:pPr>
            <a:r>
              <a:rPr lang="ru-RU" dirty="0" smtClean="0"/>
              <a:t>А) групповые </a:t>
            </a:r>
            <a:r>
              <a:rPr lang="ru-RU" dirty="0" err="1" smtClean="0"/>
              <a:t>интенсивы</a:t>
            </a:r>
            <a:r>
              <a:rPr lang="ru-RU" dirty="0" smtClean="0"/>
              <a:t> (тренинги</a:t>
            </a:r>
            <a:r>
              <a:rPr lang="ru-RU" dirty="0" smtClean="0"/>
              <a:t>) − </a:t>
            </a:r>
            <a:r>
              <a:rPr lang="ru-RU" dirty="0" smtClean="0"/>
              <a:t>19 </a:t>
            </a:r>
            <a:r>
              <a:rPr lang="ru-RU" dirty="0" smtClean="0"/>
              <a:t>ч </a:t>
            </a:r>
            <a:r>
              <a:rPr lang="ru-RU" dirty="0" smtClean="0"/>
              <a:t>и &gt;</a:t>
            </a:r>
          </a:p>
          <a:p>
            <a:pPr>
              <a:buNone/>
            </a:pPr>
            <a:r>
              <a:rPr lang="ru-RU" dirty="0" smtClean="0"/>
              <a:t>Б) психотерапевтическая группа – 120 ч и &gt;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7865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терапия психосоматических </a:t>
            </a: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расстройств</a:t>
            </a:r>
            <a:endParaRPr lang="ru-RU" alt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60647"/>
            <a:ext cx="7730058" cy="883167"/>
          </a:xfrm>
        </p:spPr>
        <p:txBody>
          <a:bodyPr>
            <a:normAutofit/>
          </a:bodyPr>
          <a:lstStyle/>
          <a:p>
            <a:pPr algn="ctr"/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ЭМОЦИИ И ПСИХОСОМАТИКА</a:t>
            </a:r>
            <a:endParaRPr lang="ru-RU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143814"/>
            <a:ext cx="3384376" cy="53095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Слово </a:t>
            </a:r>
            <a:r>
              <a:rPr lang="ru-RU" sz="1800" i="1" dirty="0" err="1"/>
              <a:t>emotion</a:t>
            </a:r>
            <a:r>
              <a:rPr lang="ru-RU" sz="1800" i="1" dirty="0"/>
              <a:t> </a:t>
            </a:r>
            <a:r>
              <a:rPr lang="ru-RU" sz="1800" dirty="0"/>
              <a:t>предполагает деятельность </a:t>
            </a:r>
            <a:r>
              <a:rPr lang="ru-RU" sz="1800" i="1" dirty="0"/>
              <a:t>(</a:t>
            </a:r>
            <a:r>
              <a:rPr lang="ru-RU" sz="1800" i="1" dirty="0" err="1" smtClean="0"/>
              <a:t>motio</a:t>
            </a:r>
            <a:r>
              <a:rPr lang="ru-RU" sz="1800" i="1" dirty="0" smtClean="0"/>
              <a:t> (лат.)</a:t>
            </a:r>
            <a:r>
              <a:rPr lang="ru-RU" sz="1800" i="1" dirty="0"/>
              <a:t> </a:t>
            </a:r>
            <a:r>
              <a:rPr lang="ru-RU" sz="1800" dirty="0" smtClean="0"/>
              <a:t>− движение и </a:t>
            </a:r>
            <a:r>
              <a:rPr lang="ru-RU" sz="1800" dirty="0"/>
              <a:t>предлог </a:t>
            </a:r>
            <a:r>
              <a:rPr lang="ru-RU" sz="1800" i="1" dirty="0" smtClean="0"/>
              <a:t>е − </a:t>
            </a:r>
            <a:r>
              <a:rPr lang="ru-RU" sz="1800" dirty="0" smtClean="0"/>
              <a:t>наружу</a:t>
            </a:r>
            <a:r>
              <a:rPr lang="ru-RU" sz="1800" dirty="0"/>
              <a:t>, вовне), которая отличает этот вид чувства. Эмоции переживаются как реакции всего тела. Боль, например, может ощущаться в нижней части спины, но когда я разгневан, это чувство не локализовано и не ограничено, потому что я весь в гневе. Однако импульсы, связанные с различными эмоциями, различаются между собой и по-разному </a:t>
            </a:r>
            <a:r>
              <a:rPr lang="ru-RU" sz="1800" dirty="0" smtClean="0"/>
              <a:t>выражаются</a:t>
            </a:r>
          </a:p>
          <a:p>
            <a:pPr marL="0" indent="0" algn="r">
              <a:buNone/>
            </a:pPr>
            <a:r>
              <a:rPr lang="ru-RU" sz="1800" i="1" spc="-100" dirty="0" smtClean="0"/>
              <a:t>А. </a:t>
            </a:r>
            <a:r>
              <a:rPr lang="ru-RU" sz="1800" i="1" spc="-100" dirty="0" err="1" smtClean="0"/>
              <a:t>Лоуэн</a:t>
            </a:r>
            <a:r>
              <a:rPr lang="ru-RU" sz="1800" i="1" spc="-100" dirty="0" smtClean="0"/>
              <a:t> </a:t>
            </a:r>
            <a:r>
              <a:rPr lang="ru-RU" sz="1800" i="1" spc="-100" dirty="0" smtClean="0"/>
              <a:t>«Психология тела</a:t>
            </a:r>
            <a:r>
              <a:rPr lang="ru-RU" sz="1800" i="1" spc="-100" dirty="0" smtClean="0"/>
              <a:t>»</a:t>
            </a:r>
            <a:endParaRPr lang="ru-RU" sz="1800" i="1" spc="-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90470" cy="4488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60" y="6021288"/>
            <a:ext cx="532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PNAS | January 14, 2014 | vol. 111 | no. 2 | </a:t>
            </a:r>
            <a:r>
              <a:rPr lang="en-US" dirty="0" smtClean="0"/>
              <a:t>651</a:t>
            </a:r>
            <a:r>
              <a:rPr lang="ru-RU" dirty="0" smtClean="0"/>
              <a:t> - </a:t>
            </a:r>
            <a:r>
              <a:rPr lang="en-US" dirty="0"/>
              <a:t>Lauri </a:t>
            </a:r>
            <a:r>
              <a:rPr lang="en-US" dirty="0" err="1" smtClean="0"/>
              <a:t>Nummenmaa</a:t>
            </a:r>
            <a:r>
              <a:rPr lang="ru-RU" dirty="0" smtClean="0"/>
              <a:t> </a:t>
            </a:r>
            <a:r>
              <a:rPr lang="en-US" dirty="0" smtClean="0"/>
              <a:t>&amp;</a:t>
            </a:r>
            <a:r>
              <a:rPr lang="ru-RU" dirty="0" smtClean="0"/>
              <a:t> со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1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Немедикаментозная</a:t>
            </a:r>
            <a:r>
              <a:rPr lang="ru-RU" dirty="0" smtClean="0"/>
              <a:t> терапия:</a:t>
            </a:r>
          </a:p>
          <a:p>
            <a:endParaRPr lang="ru-RU" dirty="0" smtClean="0"/>
          </a:p>
          <a:p>
            <a:r>
              <a:rPr lang="ru-RU" dirty="0" smtClean="0"/>
              <a:t>Изменение образа жизни </a:t>
            </a:r>
            <a:r>
              <a:rPr lang="ru-RU" dirty="0" smtClean="0"/>
              <a:t>− </a:t>
            </a:r>
            <a:r>
              <a:rPr lang="ru-RU" dirty="0" smtClean="0"/>
              <a:t>движение</a:t>
            </a:r>
          </a:p>
          <a:p>
            <a:r>
              <a:rPr lang="ru-RU" dirty="0" smtClean="0"/>
              <a:t>Ответственность </a:t>
            </a:r>
            <a:r>
              <a:rPr lang="ru-RU" dirty="0" smtClean="0"/>
              <a:t>(я-формулировки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Вода (объем воды из </a:t>
            </a:r>
            <a:r>
              <a:rPr lang="ru-RU" dirty="0" smtClean="0"/>
              <a:t>расчета </a:t>
            </a:r>
            <a:r>
              <a:rPr lang="ru-RU" dirty="0" smtClean="0"/>
              <a:t>40 мл/кг массы тела)</a:t>
            </a:r>
          </a:p>
          <a:p>
            <a:r>
              <a:rPr lang="ru-RU" dirty="0" smtClean="0"/>
              <a:t>Коррекция диеты</a:t>
            </a:r>
          </a:p>
          <a:p>
            <a:r>
              <a:rPr lang="ru-RU" dirty="0" smtClean="0"/>
              <a:t>Дыхание</a:t>
            </a:r>
          </a:p>
          <a:p>
            <a:r>
              <a:rPr lang="ru-RU" dirty="0" smtClean="0"/>
              <a:t>Заземление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620688"/>
            <a:ext cx="6051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этапы работы с </a:t>
            </a:r>
            <a:r>
              <a:rPr lang="ru-RU" altLang="ru-RU" sz="28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психосоматикой</a:t>
            </a:r>
            <a:endParaRPr lang="ru-RU" alt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я сейчас чувствую?</a:t>
            </a:r>
          </a:p>
          <a:p>
            <a:r>
              <a:rPr lang="ru-RU" dirty="0" smtClean="0"/>
              <a:t>В связи с какими событиями или действиями?</a:t>
            </a:r>
          </a:p>
          <a:p>
            <a:r>
              <a:rPr lang="ru-RU" dirty="0" smtClean="0"/>
              <a:t>Что для меня это означает?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Я-формулировки</a:t>
            </a:r>
            <a:endParaRPr kumimoji="0" lang="ru-RU" sz="41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4f20f4cf4477f1959d85f7c010156b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789128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Когнитивно-бихевиоральный</a:t>
            </a:r>
            <a:r>
              <a:rPr lang="ru-RU" dirty="0" smtClean="0"/>
              <a:t> подход</a:t>
            </a:r>
          </a:p>
          <a:p>
            <a:r>
              <a:rPr lang="ru-RU" dirty="0" err="1" smtClean="0"/>
              <a:t>Арт-терапия</a:t>
            </a:r>
            <a:endParaRPr lang="ru-RU" dirty="0" smtClean="0"/>
          </a:p>
          <a:p>
            <a:r>
              <a:rPr lang="ru-RU" dirty="0" err="1" smtClean="0"/>
              <a:t>Сказкотерапия</a:t>
            </a:r>
            <a:endParaRPr lang="ru-RU" dirty="0" smtClean="0"/>
          </a:p>
          <a:p>
            <a:r>
              <a:rPr lang="ru-RU" dirty="0" err="1" smtClean="0"/>
              <a:t>Психодрама</a:t>
            </a:r>
            <a:r>
              <a:rPr lang="ru-RU" dirty="0" smtClean="0"/>
              <a:t>/монодрама</a:t>
            </a:r>
          </a:p>
          <a:p>
            <a:r>
              <a:rPr lang="ru-RU" dirty="0" err="1" smtClean="0"/>
              <a:t>Гештальт-терапия</a:t>
            </a:r>
            <a:endParaRPr lang="ru-RU" dirty="0" smtClean="0"/>
          </a:p>
          <a:p>
            <a:r>
              <a:rPr lang="ru-RU" dirty="0" smtClean="0"/>
              <a:t>Телесно-ориентированная терапия</a:t>
            </a:r>
          </a:p>
          <a:p>
            <a:r>
              <a:rPr lang="ru-RU" dirty="0" smtClean="0"/>
              <a:t>Семейная </a:t>
            </a:r>
            <a:r>
              <a:rPr lang="ru-RU" dirty="0" smtClean="0"/>
              <a:t>системная терапия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63721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Методы работы с </a:t>
            </a:r>
            <a:r>
              <a:rPr lang="ru-RU" altLang="ru-RU" sz="28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психосоматикой</a:t>
            </a:r>
            <a:endParaRPr lang="ru-RU" alt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ru-RU" dirty="0" smtClean="0"/>
              <a:t>Индивидуальное (курс 8 занятий по 1 </a:t>
            </a:r>
            <a:r>
              <a:rPr lang="ru-RU" dirty="0" smtClean="0"/>
              <a:t>ч)</a:t>
            </a:r>
            <a:endParaRPr lang="ru-RU" dirty="0" smtClean="0"/>
          </a:p>
          <a:p>
            <a:r>
              <a:rPr lang="ru-RU" dirty="0" smtClean="0"/>
              <a:t>Групповое </a:t>
            </a:r>
            <a:r>
              <a:rPr lang="ru-RU" dirty="0" smtClean="0"/>
              <a:t>(курс 8 занятий по 3 </a:t>
            </a:r>
            <a:r>
              <a:rPr lang="ru-RU" dirty="0" smtClean="0"/>
              <a:t>ч)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 smtClean="0"/>
              <a:t>трехдневный </a:t>
            </a:r>
            <a:r>
              <a:rPr lang="ru-RU" dirty="0" err="1" smtClean="0"/>
              <a:t>интенсив</a:t>
            </a:r>
            <a:r>
              <a:rPr lang="ru-RU" dirty="0" smtClean="0"/>
              <a:t> (19 </a:t>
            </a:r>
            <a:r>
              <a:rPr lang="ru-RU" dirty="0" smtClean="0"/>
              <a:t>ч)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91143" y="764704"/>
            <a:ext cx="1879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обучение</a:t>
            </a:r>
            <a:endParaRPr lang="ru-RU" alt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ru-RU" dirty="0" smtClean="0"/>
              <a:t>Справочные таблицы по психосоматике. Будьте осторожны! Это всего лишь справочники.</a:t>
            </a:r>
          </a:p>
          <a:p>
            <a:r>
              <a:rPr lang="ru-RU" dirty="0" smtClean="0"/>
              <a:t>Интернет. Не придумывайте себе болезней, не ставьте самостоятельно диагнозов. </a:t>
            </a:r>
          </a:p>
          <a:p>
            <a:r>
              <a:rPr lang="ru-RU" dirty="0" smtClean="0"/>
              <a:t>Ни в коем случае не </a:t>
            </a:r>
            <a:r>
              <a:rPr lang="ru-RU" dirty="0" smtClean="0"/>
              <a:t>лечите </a:t>
            </a:r>
            <a:r>
              <a:rPr lang="ru-RU" dirty="0" smtClean="0"/>
              <a:t>близких, родственников и друзей!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59832" y="692696"/>
            <a:ext cx="2762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Берегите себя:</a:t>
            </a:r>
            <a:endParaRPr lang="ru-RU" alt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Сделайте выводы</a:t>
            </a:r>
          </a:p>
          <a:p>
            <a:r>
              <a:rPr lang="ru-RU" dirty="0" smtClean="0"/>
              <a:t>Поменяйте свою жизнь прямо сегодня</a:t>
            </a:r>
          </a:p>
          <a:p>
            <a:r>
              <a:rPr lang="ru-RU" dirty="0" smtClean="0"/>
              <a:t>Расскажите о своих личных результатах другим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31840" y="764704"/>
            <a:ext cx="29928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Будьте здоровы</a:t>
            </a:r>
            <a:endParaRPr lang="ru-RU" alt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79463" y="185738"/>
            <a:ext cx="7583487" cy="1044575"/>
          </a:xfrm>
        </p:spPr>
        <p:txBody>
          <a:bodyPr>
            <a:normAutofit/>
          </a:bodyPr>
          <a:lstStyle/>
          <a:p>
            <a:pPr algn="ctr"/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Определения</a:t>
            </a:r>
            <a:endParaRPr lang="en-US" sz="41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Психосоматическое расстройство – это заболевание, которое во многом вызвано психологическими </a:t>
            </a:r>
            <a:r>
              <a:rPr lang="ru-RU" sz="2400" dirty="0" smtClean="0"/>
              <a:t>факторами </a:t>
            </a:r>
            <a:r>
              <a:rPr lang="ru-RU" sz="2400" dirty="0" smtClean="0"/>
              <a:t>или проявления которого обострились в результате их воздействия. </a:t>
            </a:r>
          </a:p>
          <a:p>
            <a:r>
              <a:rPr lang="ru-RU" sz="2400" dirty="0" smtClean="0"/>
              <a:t>В настоящее </a:t>
            </a:r>
            <a:r>
              <a:rPr lang="ru-RU" sz="2400" dirty="0" smtClean="0"/>
              <a:t>время </a:t>
            </a:r>
            <a:r>
              <a:rPr lang="ru-RU" sz="2400" dirty="0" smtClean="0"/>
              <a:t>эту группу расстройств принято называть </a:t>
            </a:r>
            <a:r>
              <a:rPr lang="ru-RU" sz="2400" dirty="0" err="1" smtClean="0"/>
              <a:t>соматоформными</a:t>
            </a:r>
            <a:r>
              <a:rPr lang="ru-RU" sz="2400" dirty="0" smtClean="0"/>
              <a:t> (МКБ10), при которых психическая патология выражается в соматических жалобах и симптомах.</a:t>
            </a:r>
          </a:p>
          <a:p>
            <a:r>
              <a:rPr lang="ru-RU" sz="2400" dirty="0" smtClean="0"/>
              <a:t>Здоровье является состоянием полного физического, душевного и социального благополучия, а не только отсутствием болезней и физических дефектов (Устав ВОЗ</a:t>
            </a:r>
            <a:r>
              <a:rPr lang="ru-RU" sz="2400" dirty="0" smtClean="0"/>
              <a:t>).</a:t>
            </a: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880350" cy="12700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Классификация психосоматических расстройств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Психосоматические реакции </a:t>
            </a:r>
            <a:r>
              <a:rPr lang="ru-RU" sz="2800" dirty="0" smtClean="0"/>
              <a:t>− </a:t>
            </a:r>
            <a:r>
              <a:rPr lang="ru-RU" sz="2800" dirty="0" smtClean="0"/>
              <a:t>жар от стыда, снижение аппетита при </a:t>
            </a:r>
            <a:r>
              <a:rPr lang="ru-RU" sz="2800" dirty="0" err="1" smtClean="0"/>
              <a:t>горевании</a:t>
            </a:r>
            <a:r>
              <a:rPr lang="ru-RU" sz="2800" dirty="0" smtClean="0"/>
              <a:t>. Они исчезают при смене вызывающей их ситуации. Кратковременны.  </a:t>
            </a:r>
            <a:br>
              <a:rPr lang="ru-RU" sz="2800" dirty="0" smtClean="0"/>
            </a:br>
            <a:r>
              <a:rPr lang="ru-RU" sz="2800" dirty="0" smtClean="0"/>
              <a:t>2. Психосоматическое </a:t>
            </a:r>
            <a:r>
              <a:rPr lang="ru-RU" sz="2800" dirty="0" smtClean="0"/>
              <a:t>нарушение.</a:t>
            </a:r>
            <a:endParaRPr lang="en-US" sz="2800" b="1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55291" y="2924944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rebuchet MS" pitchFamily="34" charset="0"/>
              </a:rPr>
              <a:t/>
            </a:r>
            <a:br>
              <a:rPr lang="ru-RU" sz="2800" dirty="0">
                <a:latin typeface="Trebuchet MS" pitchFamily="34" charset="0"/>
              </a:rPr>
            </a:b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ПСИХОСОМАТИЧЕСКИЕ НАРУШЕНИЯ</a:t>
            </a:r>
          </a:p>
          <a:p>
            <a:r>
              <a:rPr lang="ru-RU" sz="2800" dirty="0" smtClean="0">
                <a:latin typeface="Trebuchet MS" pitchFamily="34" charset="0"/>
              </a:rPr>
              <a:t>1. </a:t>
            </a:r>
            <a:r>
              <a:rPr lang="ru-RU" sz="2800" dirty="0" smtClean="0"/>
              <a:t>Конверсионные </a:t>
            </a:r>
            <a:r>
              <a:rPr lang="ru-RU" sz="2800" dirty="0" smtClean="0"/>
              <a:t>симптомы (</a:t>
            </a:r>
            <a:r>
              <a:rPr lang="ru-RU" sz="2800" dirty="0" err="1" smtClean="0"/>
              <a:t>псевдоглухота</a:t>
            </a:r>
            <a:r>
              <a:rPr lang="ru-RU" sz="2800" dirty="0" smtClean="0"/>
              <a:t>, онемение по типу перчаток и носков, истерический ком в горле</a:t>
            </a:r>
            <a:r>
              <a:rPr lang="ru-RU" sz="2800" dirty="0" smtClean="0"/>
              <a:t>).</a:t>
            </a:r>
            <a:endParaRPr lang="ru-RU" sz="2800" dirty="0" smtClean="0"/>
          </a:p>
          <a:p>
            <a:r>
              <a:rPr lang="ru-RU" sz="2800" dirty="0" smtClean="0">
                <a:latin typeface="Trebuchet MS" pitchFamily="34" charset="0"/>
              </a:rPr>
              <a:t>2. </a:t>
            </a:r>
            <a:r>
              <a:rPr lang="ru-RU" sz="2800" dirty="0" smtClean="0"/>
              <a:t>Функциональные </a:t>
            </a:r>
            <a:r>
              <a:rPr lang="ru-RU" sz="2800" dirty="0" smtClean="0"/>
              <a:t>синдромы (</a:t>
            </a:r>
            <a:r>
              <a:rPr lang="ru-RU" sz="2800" dirty="0" err="1" smtClean="0"/>
              <a:t>цисталгия</a:t>
            </a:r>
            <a:r>
              <a:rPr lang="ru-RU" sz="2800" dirty="0" smtClean="0"/>
              <a:t>, </a:t>
            </a:r>
            <a:r>
              <a:rPr lang="ru-RU" sz="2800" dirty="0" err="1" smtClean="0"/>
              <a:t>цервикалгия</a:t>
            </a:r>
            <a:r>
              <a:rPr lang="ru-RU" sz="2800" dirty="0" smtClean="0"/>
              <a:t>, </a:t>
            </a:r>
            <a:r>
              <a:rPr lang="ru-RU" sz="2800" dirty="0" err="1" smtClean="0"/>
              <a:t>люмбалгия</a:t>
            </a:r>
            <a:r>
              <a:rPr lang="ru-RU" sz="2800" dirty="0" smtClean="0"/>
              <a:t>, ВСД</a:t>
            </a:r>
            <a:r>
              <a:rPr lang="ru-RU" sz="2800" dirty="0" smtClean="0"/>
              <a:t>).</a:t>
            </a:r>
            <a:endParaRPr lang="ru-RU" sz="2800" dirty="0" smtClean="0"/>
          </a:p>
          <a:p>
            <a:r>
              <a:rPr lang="ru-RU" sz="2800" dirty="0" smtClean="0">
                <a:latin typeface="Trebuchet MS" pitchFamily="34" charset="0"/>
              </a:rPr>
              <a:t>3. </a:t>
            </a:r>
            <a:r>
              <a:rPr lang="ru-RU" sz="2800" dirty="0" err="1" smtClean="0"/>
              <a:t>Психосоматозы</a:t>
            </a:r>
            <a:r>
              <a:rPr lang="ru-RU" sz="2800" dirty="0" smtClean="0"/>
              <a:t> (чикагская </a:t>
            </a:r>
            <a:r>
              <a:rPr lang="ru-RU" sz="2800" dirty="0" smtClean="0"/>
              <a:t>семерка </a:t>
            </a:r>
            <a:r>
              <a:rPr lang="ru-RU" sz="2800" dirty="0" smtClean="0"/>
              <a:t>и другие</a:t>
            </a:r>
            <a:r>
              <a:rPr lang="ru-RU" sz="2800" dirty="0" smtClean="0"/>
              <a:t>).</a:t>
            </a:r>
            <a:endParaRPr lang="en-US" sz="2800" dirty="0">
              <a:latin typeface="Trebuchet MS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41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Чикагская семерка</a:t>
            </a:r>
            <a:endParaRPr lang="en-US" dirty="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22446" y="2060848"/>
            <a:ext cx="45365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rebuchet MS" pitchFamily="34" charset="0"/>
              </a:rPr>
              <a:t>В </a:t>
            </a:r>
            <a:r>
              <a:rPr lang="ru-RU" sz="2000" dirty="0" smtClean="0">
                <a:latin typeface="Trebuchet MS" pitchFamily="34" charset="0"/>
              </a:rPr>
              <a:t>1950 г</a:t>
            </a:r>
            <a:r>
              <a:rPr lang="ru-RU" sz="2000" dirty="0">
                <a:latin typeface="Trebuchet MS" pitchFamily="34" charset="0"/>
              </a:rPr>
              <a:t>. </a:t>
            </a:r>
            <a:r>
              <a:rPr lang="ru-RU" sz="2000" dirty="0" smtClean="0">
                <a:latin typeface="Trebuchet MS" pitchFamily="34" charset="0"/>
              </a:rPr>
              <a:t>американский </a:t>
            </a:r>
            <a:r>
              <a:rPr lang="ru-RU" sz="2000" dirty="0">
                <a:latin typeface="Trebuchet MS" pitchFamily="34" charset="0"/>
              </a:rPr>
              <a:t>психоаналитик Франц </a:t>
            </a:r>
            <a:r>
              <a:rPr lang="ru-RU" sz="2000" dirty="0" err="1" smtClean="0">
                <a:latin typeface="Trebuchet MS" pitchFamily="34" charset="0"/>
              </a:rPr>
              <a:t>Александер</a:t>
            </a:r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ru-RU" sz="2000" dirty="0">
                <a:latin typeface="Trebuchet MS" pitchFamily="34" charset="0"/>
              </a:rPr>
              <a:t>выделил </a:t>
            </a:r>
            <a:r>
              <a:rPr lang="ru-RU" sz="2000" dirty="0" smtClean="0">
                <a:latin typeface="Trebuchet MS" pitchFamily="34" charset="0"/>
              </a:rPr>
              <a:t>7 </a:t>
            </a:r>
            <a:r>
              <a:rPr lang="ru-RU" sz="2000" dirty="0">
                <a:latin typeface="Trebuchet MS" pitchFamily="34" charset="0"/>
              </a:rPr>
              <a:t>классических психосоматических болезней:</a:t>
            </a:r>
            <a:br>
              <a:rPr lang="ru-RU" sz="2000" dirty="0">
                <a:latin typeface="Trebuchet MS" pitchFamily="34" charset="0"/>
              </a:rPr>
            </a:br>
            <a:endParaRPr lang="ru-RU" sz="2000" dirty="0">
              <a:latin typeface="Trebuchet MS" pitchFamily="34" charset="0"/>
            </a:endParaRPr>
          </a:p>
          <a:p>
            <a:r>
              <a:rPr lang="ru-RU" sz="2000" dirty="0" smtClean="0">
                <a:latin typeface="Trebuchet MS" pitchFamily="34" charset="0"/>
              </a:rPr>
              <a:t>1. Гипертоническая </a:t>
            </a:r>
            <a:r>
              <a:rPr lang="ru-RU" sz="2000" dirty="0">
                <a:latin typeface="Trebuchet MS" pitchFamily="34" charset="0"/>
              </a:rPr>
              <a:t>болезнь</a:t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 smtClean="0">
                <a:latin typeface="Trebuchet MS" pitchFamily="34" charset="0"/>
              </a:rPr>
              <a:t>2. Язвенная </a:t>
            </a:r>
            <a:r>
              <a:rPr lang="ru-RU" sz="2000" dirty="0">
                <a:latin typeface="Trebuchet MS" pitchFamily="34" charset="0"/>
              </a:rPr>
              <a:t>болезнь</a:t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 smtClean="0">
                <a:latin typeface="Trebuchet MS" pitchFamily="34" charset="0"/>
              </a:rPr>
              <a:t>3. Бронхиальная </a:t>
            </a:r>
            <a:r>
              <a:rPr lang="ru-RU" sz="2000" dirty="0">
                <a:latin typeface="Trebuchet MS" pitchFamily="34" charset="0"/>
              </a:rPr>
              <a:t>астма</a:t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 smtClean="0">
                <a:latin typeface="Trebuchet MS" pitchFamily="34" charset="0"/>
              </a:rPr>
              <a:t>4. Нейродермит</a:t>
            </a:r>
            <a:r>
              <a:rPr lang="ru-RU" sz="2000" dirty="0">
                <a:latin typeface="Trebuchet MS" pitchFamily="34" charset="0"/>
              </a:rPr>
              <a:t/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 smtClean="0">
                <a:latin typeface="Trebuchet MS" pitchFamily="34" charset="0"/>
              </a:rPr>
              <a:t>5. Гипертиреоз</a:t>
            </a:r>
            <a:r>
              <a:rPr lang="ru-RU" sz="2000" dirty="0">
                <a:latin typeface="Trebuchet MS" pitchFamily="34" charset="0"/>
              </a:rPr>
              <a:t/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 smtClean="0">
                <a:latin typeface="Trebuchet MS" pitchFamily="34" charset="0"/>
              </a:rPr>
              <a:t>6. Язвенный </a:t>
            </a:r>
            <a:r>
              <a:rPr lang="ru-RU" sz="2000" dirty="0">
                <a:latin typeface="Trebuchet MS" pitchFamily="34" charset="0"/>
              </a:rPr>
              <a:t>колит</a:t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 smtClean="0">
                <a:latin typeface="Trebuchet MS" pitchFamily="34" charset="0"/>
              </a:rPr>
              <a:t>7. </a:t>
            </a:r>
            <a:r>
              <a:rPr lang="ru-RU" sz="2000" dirty="0" err="1" smtClean="0">
                <a:latin typeface="Trebuchet MS" pitchFamily="34" charset="0"/>
              </a:rPr>
              <a:t>Ревматоидный</a:t>
            </a:r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ru-RU" sz="2000" dirty="0">
                <a:latin typeface="Trebuchet MS" pitchFamily="34" charset="0"/>
              </a:rPr>
              <a:t>артрит</a:t>
            </a:r>
          </a:p>
          <a:p>
            <a:pPr algn="ctr"/>
            <a:r>
              <a:rPr lang="ru-RU" dirty="0">
                <a:latin typeface="Trebuchet MS" pitchFamily="34" charset="0"/>
              </a:rPr>
              <a:t>     </a:t>
            </a:r>
            <a:br>
              <a:rPr lang="ru-RU" dirty="0">
                <a:latin typeface="Trebuchet MS" pitchFamily="34" charset="0"/>
              </a:rPr>
            </a:br>
            <a:endParaRPr lang="ru-RU" dirty="0"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730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Позиция официальной медицины</a:t>
            </a:r>
            <a:endParaRPr 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7" name="Содержимое 6" descr="FranzAlexand9baa-c1e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060848"/>
            <a:ext cx="3323754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Онкологические заболевания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Паническое расстройство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Расстройства сна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Инфаркт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Синдром раздраженного кишечника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Сексуальные расстройства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Ожирение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Нервная </a:t>
            </a:r>
            <a:r>
              <a:rPr lang="ru-RU" dirty="0" err="1" smtClean="0"/>
              <a:t>анорексия</a:t>
            </a:r>
            <a:r>
              <a:rPr lang="ru-RU" dirty="0" smtClean="0"/>
              <a:t>/булимия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Гипертоническая болезнь и др.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0833" y="369085"/>
            <a:ext cx="78203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Позиция официальной медицины </a:t>
            </a:r>
            <a:b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семерка </a:t>
            </a: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дополнена на современном этапе</a:t>
            </a:r>
            <a:endParaRPr 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488668"/>
            <a:ext cx="586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http://prostor.at.ua/publ/vzaimodejstvie/sposob/7-1-0-28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021288"/>
            <a:ext cx="585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 Пальчик «Квантовая модель эволюции личности»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32656"/>
            <a:ext cx="7255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Уровни существования человека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30120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1. </a:t>
            </a:r>
            <a:r>
              <a:rPr lang="ru-RU" sz="2800" b="1" dirty="0" smtClean="0"/>
              <a:t>Физическое тело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7251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Телесные ощущения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14908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3. Эмоциональные состояния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57301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 Мысли/умозаключения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9249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5. События/действия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234888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6. Ценности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62880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7. Предназначение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363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82543" y="5733256"/>
            <a:ext cx="186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http://www.myshared.ru/slide/415540/#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1692696" y="0"/>
            <a:ext cx="8784976" cy="6858000"/>
            <a:chOff x="-1620688" y="0"/>
            <a:chExt cx="8784976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/>
            <a:srcRect l="14948" t="4" r="15197" b="6990"/>
            <a:stretch/>
          </p:blipFill>
          <p:spPr>
            <a:xfrm>
              <a:off x="-1620688" y="0"/>
              <a:ext cx="8784976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79912" y="3717032"/>
              <a:ext cx="1648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Мозжечок</a:t>
              </a:r>
              <a:endParaRPr lang="ru-RU" sz="23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404664"/>
            <a:ext cx="11521280" cy="9802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4772" y="-28149"/>
            <a:ext cx="564770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http://s019.radikal.ru/i608/1302/41/0dd100b33819.jpg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44624" y="5486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норадреналин – 90 %, адреналин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−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около 7 %, дофамин – около 3 %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54868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Ацетилхолин, гистамин, инсулин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3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817</Words>
  <Application>Microsoft Office PowerPoint</Application>
  <PresentationFormat>Экран (4:3)</PresentationFormat>
  <Paragraphs>181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Times New Roman</vt:lpstr>
      <vt:lpstr>Trebuchet MS</vt:lpstr>
      <vt:lpstr>Wingdings 2</vt:lpstr>
      <vt:lpstr>Техническая</vt:lpstr>
      <vt:lpstr>Психосоматика – как эмоции влияют на здоровье </vt:lpstr>
      <vt:lpstr>ЭМОЦИИ И ПСИХОСОМАТИКА</vt:lpstr>
      <vt:lpstr>Определения</vt:lpstr>
      <vt:lpstr>Классификация психосоматических расстройств  1. Психосоматические реакции − жар от стыда, снижение аппетита при горевании. Они исчезают при смене вызывающей их ситуации. Кратковременны.   2. Психосоматическое нарушение.</vt:lpstr>
      <vt:lpstr>Чикагская семерка</vt:lpstr>
      <vt:lpstr>Позиция официальной медицины  семерка дополнена на современном этапе</vt:lpstr>
      <vt:lpstr>Презентация PowerPoint</vt:lpstr>
      <vt:lpstr>Презентация PowerPoint</vt:lpstr>
      <vt:lpstr>Презентация PowerPoint</vt:lpstr>
      <vt:lpstr>Презентация PowerPoint</vt:lpstr>
      <vt:lpstr>Биохимия эмоций</vt:lpstr>
      <vt:lpstr>Биохимия эмоций</vt:lpstr>
      <vt:lpstr>Связь эмоций и гормонов</vt:lpstr>
      <vt:lpstr>Презентация PowerPoint</vt:lpstr>
      <vt:lpstr>Диагностика психосоматических расстройств</vt:lpstr>
      <vt:lpstr>Презентация PowerPoint</vt:lpstr>
      <vt:lpstr>Очень простой тест</vt:lpstr>
      <vt:lpstr>Основной смысл психотерапии</vt:lpstr>
      <vt:lpstr>терапия психосоматических расстройств</vt:lpstr>
      <vt:lpstr>этапы работы с психосоматикой</vt:lpstr>
      <vt:lpstr>Я-формулировки</vt:lpstr>
      <vt:lpstr>Методы работы с психосоматикой</vt:lpstr>
      <vt:lpstr>обучение</vt:lpstr>
      <vt:lpstr>Берегите себя:</vt:lpstr>
      <vt:lpstr>Будьте здоровы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 «Психосоматика – как эмоции влияют на здоровье»</dc:title>
  <dc:creator>admin</dc:creator>
  <cp:lastModifiedBy>Склейнова Александра Юрьевна</cp:lastModifiedBy>
  <cp:revision>26</cp:revision>
  <dcterms:created xsi:type="dcterms:W3CDTF">2015-10-02T15:33:43Z</dcterms:created>
  <dcterms:modified xsi:type="dcterms:W3CDTF">2015-10-12T09:13:14Z</dcterms:modified>
</cp:coreProperties>
</file>